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82" r:id="rId5"/>
    <p:sldId id="283" r:id="rId6"/>
    <p:sldId id="284" r:id="rId7"/>
    <p:sldId id="287" r:id="rId8"/>
    <p:sldId id="280" r:id="rId9"/>
    <p:sldId id="285" r:id="rId10"/>
    <p:sldId id="286" r:id="rId11"/>
    <p:sldId id="258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869"/>
    <a:srgbClr val="FBB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551"/>
  </p:normalViewPr>
  <p:slideViewPr>
    <p:cSldViewPr snapToGrid="0" snapToObjects="1">
      <p:cViewPr varScale="1">
        <p:scale>
          <a:sx n="62" d="100"/>
          <a:sy n="62" d="100"/>
        </p:scale>
        <p:origin x="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89DEB-C474-F442-8CC2-55AF7CF96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DFBC4D-3613-0F41-8EAE-40E11385C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B0385EF-3962-8346-A277-16E83983B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8C1C934-2826-CE48-9E82-0DE409F8B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BB719F-6E68-E14E-8FE3-4B7763E2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84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CF2F9-C26B-7244-BEFC-22F94A96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ADE65642-041B-FB4C-9B33-638988C24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C023C2F8-047B-9C42-9BCF-F4429035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67BD442-B564-FE43-8EF8-70206627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1BD193C-9AC6-6E47-A949-C13E46AF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4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923B7F-2AC9-D14E-9503-0D9D16F85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7599EBD7-EE89-DC44-B2CD-BF33FBDF1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CFA51B77-5927-A14D-AAF9-3556405E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3AA9ABC6-0665-5E49-8993-2A22418E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28EBB5-6407-1F48-8A18-8B9BC132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45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38BC7-5502-244D-B96E-2639D1F9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30FC7E-6B67-4D46-8A97-BD5BD6B50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F381B5F-8D65-4547-9FDB-C6E7C61D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4A1E1CE7-4841-0B42-9130-6C582B4C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1A4B952-7DD7-9D4C-ACCB-814B1DD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5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E066F-E712-274A-BBB2-EC8D4490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5D29A72-A9AB-F945-8423-182331BB4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434F1EF3-2495-B045-A7C9-2D3D96A6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E4F06DA-FFBD-B948-BDC3-3D012D0F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3D28CA5-5FB5-4A47-BF83-EC8CFBF7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0E6C0-934F-5F43-B251-4AFE84B4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A2C44-6A30-DA42-B210-97167751B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9C1707-762C-6F44-8F69-154C81750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39A0A0F-ECF8-2648-BEEA-C979FD84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E4E3ABB1-03BF-BE4C-ABD8-92FCDB57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2034DDE9-6B77-3E4A-80DE-DAFBF59D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71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78D97-4C4A-2B4B-A57B-FBEE3E27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5AB4C73B-56FD-3141-89EE-422E84BCB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05FDEA-D722-2B43-A7C4-AC125273B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A395BF42-FCF7-4448-9330-DC4E7AE1E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BEA148-EAC4-BF46-B244-3B4909B7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47126153-0CC7-C34A-BC3C-E213862A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856F36EE-9EA0-A748-B2DD-294F88F3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D9114A6A-636A-5A43-97E4-56C28163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99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5F703-42D4-074F-8F21-7A6923EA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7F530A0B-FABF-BF41-82B2-AC0EC33B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ADDD97FF-E411-EB40-9F11-4B17081E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906F70A-96D0-1A4C-8FBF-8854AA7D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71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4A0F9108-1B05-9642-8829-94EFFFDB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8216AC80-E245-9A4C-B856-2625A60B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10F0A46-24BE-C843-BE63-085A5E9F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00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C7952-2FA6-9B4B-8D03-0D18E8A3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E1E5B-35AF-0148-9F1B-D5D6507B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2040492D-29F6-DB4A-9A96-F9E74FDE1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022CA7F8-134A-7E44-8798-45E3E13C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3AE64F55-16D1-864F-A186-06649C28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CAF298B-C1DE-5948-8901-B4681640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14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1E7F-81DD-1243-9DBB-14A20B33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9301321-EECE-3C4B-9E3C-424C1C3378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518D6298-D65F-2D41-957A-42896E7EC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0E7E8D5A-8093-4747-8E76-75B268FA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AC399AA9-E4A3-C74C-BFF1-D81DC2BD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91B117C-06B6-1642-84A9-877376AF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5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63E968B-E396-A449-8D52-066B2ACA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69E4B40-CAFF-E14A-A23A-B02956BE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FA227F10-E799-EE43-A112-36D7ED346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A23F9-B7CC-544A-BC30-C9EF8A654094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51064B82-06B3-7B43-A884-4EED4F699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0820755-F1F3-6045-A7E7-31EE8F8FB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EDA6-9DC2-3E44-9EA3-995E269948B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3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6950" y="2154889"/>
            <a:ext cx="7410450" cy="13321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cupa2.es"/>
          <p:cNvSpPr txBox="1"/>
          <p:nvPr/>
        </p:nvSpPr>
        <p:spPr>
          <a:xfrm>
            <a:off x="-123825" y="3688733"/>
            <a:ext cx="12192000" cy="1704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355600">
              <a:lnSpc>
                <a:spcPct val="150000"/>
              </a:lnSpc>
              <a:spcBef>
                <a:spcPts val="200"/>
              </a:spcBef>
              <a:defRPr sz="50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ctr"/>
            <a:r>
              <a:rPr lang="es-ES" sz="3600" dirty="0">
                <a:latin typeface="Montserrat Medium" panose="00000600000000000000" pitchFamily="50" charset="0"/>
              </a:rPr>
              <a:t>Empleo </a:t>
            </a:r>
            <a:r>
              <a:rPr lang="es-ES" sz="3600" dirty="0">
                <a:solidFill>
                  <a:srgbClr val="FBB33A"/>
                </a:solidFill>
                <a:latin typeface="Montserrat Medium" panose="00000600000000000000" pitchFamily="50" charset="0"/>
              </a:rPr>
              <a:t>Inteligente</a:t>
            </a:r>
          </a:p>
          <a:p>
            <a:pPr algn="ctr"/>
            <a:r>
              <a:rPr lang="es-ES" sz="3600" dirty="0">
                <a:latin typeface="Montserrat Medium" panose="00000600000000000000" pitchFamily="50" charset="0"/>
              </a:rPr>
              <a:t>www.ocupa</a:t>
            </a:r>
            <a:r>
              <a:rPr lang="es-ES" sz="3600" dirty="0">
                <a:solidFill>
                  <a:srgbClr val="FBB33A"/>
                </a:solidFill>
                <a:latin typeface="Montserrat Medium" panose="00000600000000000000" pitchFamily="50" charset="0"/>
              </a:rPr>
              <a:t>2</a:t>
            </a:r>
            <a:r>
              <a:rPr lang="es-ES" sz="3600" dirty="0">
                <a:latin typeface="Montserrat Medium" panose="00000600000000000000" pitchFamily="50" charset="0"/>
              </a:rPr>
              <a:t>.com</a:t>
            </a:r>
            <a:endParaRPr sz="3600" dirty="0"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5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61985" y="74279"/>
            <a:ext cx="2961842" cy="6151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13983B-B551-4FC6-AE88-CF013D8278C0}"/>
              </a:ext>
            </a:extLst>
          </p:cNvPr>
          <p:cNvSpPr txBox="1"/>
          <p:nvPr/>
        </p:nvSpPr>
        <p:spPr>
          <a:xfrm>
            <a:off x="189285" y="4985364"/>
            <a:ext cx="11811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Montserrat Medium" panose="00000600000000000000"/>
              </a:rPr>
              <a:t>Para incidencias técnicas / preguntas sobre entregables: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ED604F-DF28-429D-8D28-FB88309061D2}"/>
              </a:ext>
            </a:extLst>
          </p:cNvPr>
          <p:cNvSpPr txBox="1"/>
          <p:nvPr/>
        </p:nvSpPr>
        <p:spPr>
          <a:xfrm>
            <a:off x="110658" y="5460017"/>
            <a:ext cx="119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hackathon@ocupa2.com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AE7360-3D37-4324-B877-6866B57928B8}"/>
              </a:ext>
            </a:extLst>
          </p:cNvPr>
          <p:cNvSpPr txBox="1"/>
          <p:nvPr/>
        </p:nvSpPr>
        <p:spPr>
          <a:xfrm>
            <a:off x="189286" y="819815"/>
            <a:ext cx="11811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Montserrat Medium" panose="00000600000000000000"/>
              </a:rPr>
              <a:t>Para formar equipos, rellenar formulario en: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F566B5-9BF6-465B-A31E-DA940256142E}"/>
              </a:ext>
            </a:extLst>
          </p:cNvPr>
          <p:cNvSpPr txBox="1"/>
          <p:nvPr/>
        </p:nvSpPr>
        <p:spPr>
          <a:xfrm>
            <a:off x="110659" y="1177965"/>
            <a:ext cx="119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www.ocupa2.com/eventos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22A61E3-3F73-4D5C-B90E-5A1F0B373839}"/>
              </a:ext>
            </a:extLst>
          </p:cNvPr>
          <p:cNvSpPr txBox="1"/>
          <p:nvPr/>
        </p:nvSpPr>
        <p:spPr>
          <a:xfrm>
            <a:off x="110659" y="3146410"/>
            <a:ext cx="119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En la entrada del recinto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A476976-576A-4DDF-9A4B-B158CBEAAE0D}"/>
              </a:ext>
            </a:extLst>
          </p:cNvPr>
          <p:cNvSpPr txBox="1"/>
          <p:nvPr/>
        </p:nvSpPr>
        <p:spPr>
          <a:xfrm>
            <a:off x="189286" y="2650168"/>
            <a:ext cx="11811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Montserrat Medium" panose="00000600000000000000"/>
              </a:rPr>
              <a:t>Para reservar una sala de reuniones / unirse al </a:t>
            </a:r>
            <a:r>
              <a:rPr lang="es-ES" sz="2400" dirty="0" err="1">
                <a:solidFill>
                  <a:schemeClr val="bg1"/>
                </a:solidFill>
                <a:latin typeface="Montserrat Medium" panose="00000600000000000000"/>
              </a:rPr>
              <a:t>slack</a:t>
            </a:r>
            <a:r>
              <a:rPr lang="es-ES" sz="2400" dirty="0">
                <a:solidFill>
                  <a:schemeClr val="bg1"/>
                </a:solidFill>
                <a:latin typeface="Montserrat Medium" panose="00000600000000000000"/>
              </a:rPr>
              <a:t> </a:t>
            </a:r>
            <a:r>
              <a:rPr lang="es-ES" sz="2400">
                <a:solidFill>
                  <a:schemeClr val="bg1"/>
                </a:solidFill>
                <a:latin typeface="Montserrat Medium" panose="00000600000000000000"/>
              </a:rPr>
              <a:t>del evento:</a:t>
            </a:r>
            <a:endParaRPr lang="es-ES" sz="2400" dirty="0">
              <a:solidFill>
                <a:schemeClr val="bg1"/>
              </a:solidFill>
              <a:latin typeface="Montserrat Medium" panose="0000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56751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8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cupa2.es"/>
          <p:cNvSpPr txBox="1"/>
          <p:nvPr/>
        </p:nvSpPr>
        <p:spPr>
          <a:xfrm>
            <a:off x="3464" y="2927485"/>
            <a:ext cx="12192000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355600">
              <a:lnSpc>
                <a:spcPct val="150000"/>
              </a:lnSpc>
              <a:spcBef>
                <a:spcPts val="200"/>
              </a:spcBef>
              <a:defRPr sz="3600" b="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algn="ctr"/>
            <a:r>
              <a:rPr lang="es-ES" sz="1800" b="1" dirty="0"/>
              <a:t>Empleo</a:t>
            </a:r>
            <a:r>
              <a:rPr lang="es-ES" sz="1800" dirty="0"/>
              <a:t> </a:t>
            </a:r>
            <a:r>
              <a:rPr lang="es-ES" sz="1800" b="1" dirty="0">
                <a:solidFill>
                  <a:srgbClr val="FFC000"/>
                </a:solidFill>
              </a:rPr>
              <a:t>Inteligente</a:t>
            </a:r>
          </a:p>
          <a:p>
            <a:pPr algn="ctr"/>
            <a:r>
              <a:rPr lang="es-ES" sz="2400" dirty="0"/>
              <a:t>www.ocupa2.com · 951 557 557</a:t>
            </a:r>
          </a:p>
          <a:p>
            <a:pPr algn="ctr"/>
            <a:r>
              <a:rPr lang="es-ES" sz="2400" dirty="0">
                <a:solidFill>
                  <a:srgbClr val="FFC000"/>
                </a:solidFill>
                <a:latin typeface="Montserrat Medium" panose="00000600000000000000" pitchFamily="50" charset="0"/>
              </a:rPr>
              <a:t>Sigue al empleo en</a:t>
            </a:r>
            <a:endParaRPr sz="2400" dirty="0">
              <a:solidFill>
                <a:srgbClr val="FFC000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1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314" y="2449966"/>
            <a:ext cx="2656299" cy="4775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upo 14"/>
          <p:cNvGrpSpPr/>
          <p:nvPr/>
        </p:nvGrpSpPr>
        <p:grpSpPr>
          <a:xfrm>
            <a:off x="4970196" y="4741080"/>
            <a:ext cx="2258533" cy="353713"/>
            <a:chOff x="9807927" y="9244629"/>
            <a:chExt cx="4054141" cy="634926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927" y="9244634"/>
              <a:ext cx="634921" cy="634921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7147" y="9244630"/>
              <a:ext cx="634921" cy="634921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6211" y="9244631"/>
              <a:ext cx="634921" cy="634921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6679" y="9244630"/>
              <a:ext cx="634921" cy="634921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069" y="9244629"/>
              <a:ext cx="634921" cy="634921"/>
            </a:xfrm>
            <a:prstGeom prst="rect">
              <a:avLst/>
            </a:prstGeom>
          </p:spPr>
        </p:pic>
      </p:grp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/>
          <a:stretch/>
        </p:blipFill>
        <p:spPr>
          <a:xfrm rot="21304392">
            <a:off x="7606294" y="4382721"/>
            <a:ext cx="356249" cy="5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4"/>
          <a:stretch/>
        </p:blipFill>
        <p:spPr>
          <a:xfrm>
            <a:off x="565559" y="-352926"/>
            <a:ext cx="11626441" cy="721092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56368" y="-890337"/>
            <a:ext cx="11690610" cy="7748337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ángulo"/>
          <p:cNvSpPr/>
          <p:nvPr/>
        </p:nvSpPr>
        <p:spPr>
          <a:xfrm>
            <a:off x="1653005" y="4486764"/>
            <a:ext cx="4461272" cy="144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005" y="1368245"/>
            <a:ext cx="2951080" cy="53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Lorem ipsum dolor sit amet, consectetur."/>
          <p:cNvSpPr txBox="1"/>
          <p:nvPr/>
        </p:nvSpPr>
        <p:spPr>
          <a:xfrm>
            <a:off x="1588836" y="2829967"/>
            <a:ext cx="968984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s-ES" sz="44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Hackthon</a:t>
            </a:r>
            <a:r>
              <a:rPr lang="es-ES" sz="4400" dirty="0">
                <a:solidFill>
                  <a:schemeClr val="bg1"/>
                </a:solidFill>
                <a:latin typeface="Montserrat Medium" panose="00000600000000000000" pitchFamily="50" charset="0"/>
              </a:rPr>
              <a:t> Big Data y Social </a:t>
            </a:r>
            <a:r>
              <a:rPr lang="es-ES" sz="44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Dev</a:t>
            </a:r>
            <a:r>
              <a:rPr lang="es-ES" sz="4400" dirty="0">
                <a:solidFill>
                  <a:schemeClr val="bg1"/>
                </a:solidFill>
                <a:latin typeface="Montserrat Medium" panose="00000600000000000000" pitchFamily="50" charset="0"/>
              </a:rPr>
              <a:t>.</a:t>
            </a: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Empleo </a:t>
            </a:r>
            <a:r>
              <a:rPr lang="es-ES" sz="2000" dirty="0">
                <a:solidFill>
                  <a:srgbClr val="FFC000"/>
                </a:solidFill>
                <a:latin typeface="Montserrat Medium" panose="00000600000000000000" pitchFamily="50" charset="0"/>
              </a:rPr>
              <a:t>Inteligente</a:t>
            </a:r>
            <a:r>
              <a:rPr lang="es-E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26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"/>
          <p:cNvSpPr/>
          <p:nvPr/>
        </p:nvSpPr>
        <p:spPr>
          <a:xfrm>
            <a:off x="1683707" y="4388184"/>
            <a:ext cx="4461272" cy="1356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1782035" y="1388667"/>
            <a:ext cx="2863514" cy="59473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1683707" y="1368245"/>
            <a:ext cx="2961842" cy="615152"/>
          </a:xfrm>
          <a:prstGeom prst="rect">
            <a:avLst/>
          </a:prstGeom>
        </p:spPr>
      </p:pic>
      <p:sp>
        <p:nvSpPr>
          <p:cNvPr id="25" name="Lorem ipsum dolor sit amet, consectetur."/>
          <p:cNvSpPr txBox="1"/>
          <p:nvPr/>
        </p:nvSpPr>
        <p:spPr>
          <a:xfrm>
            <a:off x="1588836" y="2983855"/>
            <a:ext cx="9689842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s-ES" sz="4400" dirty="0">
                <a:solidFill>
                  <a:schemeClr val="bg1"/>
                </a:solidFill>
                <a:latin typeface="Montserrat Medium" panose="00000600000000000000" pitchFamily="50" charset="0"/>
              </a:rPr>
              <a:t>¿Por qué el reto?</a:t>
            </a: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B18A03-9BF7-4B4F-B531-7F0118C72440}"/>
              </a:ext>
            </a:extLst>
          </p:cNvPr>
          <p:cNvSpPr txBox="1"/>
          <p:nvPr/>
        </p:nvSpPr>
        <p:spPr>
          <a:xfrm>
            <a:off x="7961687" y="937141"/>
            <a:ext cx="34568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0" dirty="0">
                <a:solidFill>
                  <a:schemeClr val="bg1"/>
                </a:solidFill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239215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38607" y="74278"/>
            <a:ext cx="2961842" cy="615152"/>
          </a:xfrm>
          <a:prstGeom prst="rect">
            <a:avLst/>
          </a:prstGeom>
        </p:spPr>
      </p:pic>
      <p:sp>
        <p:nvSpPr>
          <p:cNvPr id="25" name="Lorem ipsum dolor sit amet, consectetur."/>
          <p:cNvSpPr txBox="1"/>
          <p:nvPr/>
        </p:nvSpPr>
        <p:spPr>
          <a:xfrm>
            <a:off x="1300058" y="2163017"/>
            <a:ext cx="96898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514EDB-3954-4B96-9C4A-C3E3DBD28DAE}"/>
              </a:ext>
            </a:extLst>
          </p:cNvPr>
          <p:cNvSpPr txBox="1"/>
          <p:nvPr/>
        </p:nvSpPr>
        <p:spPr>
          <a:xfrm>
            <a:off x="295399" y="2967335"/>
            <a:ext cx="4969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	El reto: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5DAA8A-0D53-4677-9488-DC27680329C9}"/>
              </a:ext>
            </a:extLst>
          </p:cNvPr>
          <p:cNvSpPr txBox="1"/>
          <p:nvPr/>
        </p:nvSpPr>
        <p:spPr>
          <a:xfrm>
            <a:off x="6208601" y="2639148"/>
            <a:ext cx="4869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chemeClr val="bg1"/>
                </a:solidFill>
              </a:rPr>
              <a:t>“Nosotros”</a:t>
            </a:r>
          </a:p>
        </p:txBody>
      </p:sp>
    </p:spTree>
    <p:extLst>
      <p:ext uri="{BB962C8B-B14F-4D97-AF65-F5344CB8AC3E}">
        <p14:creationId xmlns:p14="http://schemas.microsoft.com/office/powerpoint/2010/main" val="312029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38607" y="74278"/>
            <a:ext cx="2961842" cy="615152"/>
          </a:xfrm>
          <a:prstGeom prst="rect">
            <a:avLst/>
          </a:prstGeom>
        </p:spPr>
      </p:pic>
      <p:sp>
        <p:nvSpPr>
          <p:cNvPr id="25" name="Lorem ipsum dolor sit amet, consectetur."/>
          <p:cNvSpPr txBox="1"/>
          <p:nvPr/>
        </p:nvSpPr>
        <p:spPr>
          <a:xfrm>
            <a:off x="1300058" y="2163017"/>
            <a:ext cx="96898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514EDB-3954-4B96-9C4A-C3E3DBD28DAE}"/>
              </a:ext>
            </a:extLst>
          </p:cNvPr>
          <p:cNvSpPr txBox="1"/>
          <p:nvPr/>
        </p:nvSpPr>
        <p:spPr>
          <a:xfrm>
            <a:off x="91551" y="41229"/>
            <a:ext cx="829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“Nosotros”: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97FADE-7B3C-4E5D-A74E-5A6259EF35AF}"/>
              </a:ext>
            </a:extLst>
          </p:cNvPr>
          <p:cNvSpPr txBox="1"/>
          <p:nvPr/>
        </p:nvSpPr>
        <p:spPr>
          <a:xfrm>
            <a:off x="410720" y="900719"/>
            <a:ext cx="1146851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Desarrollar una herramienta capaz de clasificar usuarios de redes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Queremos conocer a “los nuestros”, a los </a:t>
            </a:r>
            <a:r>
              <a:rPr lang="es-ES" sz="3200" dirty="0" err="1">
                <a:solidFill>
                  <a:schemeClr val="bg1"/>
                </a:solidFill>
              </a:rPr>
              <a:t>influencers</a:t>
            </a:r>
            <a:r>
              <a:rPr lang="es-ES" sz="3200" dirty="0">
                <a:solidFill>
                  <a:schemeClr val="bg1"/>
                </a:solidFill>
              </a:rPr>
              <a:t> en áreas determinadas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Queremos realizar un ranking que clasifique a “los nuestros” según su impacto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Queremos que la herramienta sea capaz de interactuar con las redes sociales: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Dar / quitar </a:t>
            </a:r>
            <a:r>
              <a:rPr lang="es-ES" sz="3200" dirty="0" err="1">
                <a:solidFill>
                  <a:schemeClr val="bg1"/>
                </a:solidFill>
              </a:rPr>
              <a:t>like</a:t>
            </a:r>
            <a:endParaRPr lang="es-ES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Dar / quitar </a:t>
            </a:r>
            <a:r>
              <a:rPr lang="es-ES" sz="3200" dirty="0" err="1">
                <a:solidFill>
                  <a:schemeClr val="bg1"/>
                </a:solidFill>
              </a:rPr>
              <a:t>follow</a:t>
            </a:r>
            <a:endParaRPr lang="es-E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Queremos obtener informes de acción de la herramienta y estadísticas de uso</a:t>
            </a:r>
          </a:p>
        </p:txBody>
      </p:sp>
    </p:spTree>
    <p:extLst>
      <p:ext uri="{BB962C8B-B14F-4D97-AF65-F5344CB8AC3E}">
        <p14:creationId xmlns:p14="http://schemas.microsoft.com/office/powerpoint/2010/main" val="311483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38607" y="74278"/>
            <a:ext cx="2961842" cy="615152"/>
          </a:xfrm>
          <a:prstGeom prst="rect">
            <a:avLst/>
          </a:prstGeom>
        </p:spPr>
      </p:pic>
      <p:sp>
        <p:nvSpPr>
          <p:cNvPr id="25" name="Lorem ipsum dolor sit amet, consectetur."/>
          <p:cNvSpPr txBox="1"/>
          <p:nvPr/>
        </p:nvSpPr>
        <p:spPr>
          <a:xfrm>
            <a:off x="1300058" y="2163017"/>
            <a:ext cx="96898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514EDB-3954-4B96-9C4A-C3E3DBD28DAE}"/>
              </a:ext>
            </a:extLst>
          </p:cNvPr>
          <p:cNvSpPr txBox="1"/>
          <p:nvPr/>
        </p:nvSpPr>
        <p:spPr>
          <a:xfrm>
            <a:off x="91551" y="41229"/>
            <a:ext cx="829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Los retos: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97FADE-7B3C-4E5D-A74E-5A6259EF35AF}"/>
              </a:ext>
            </a:extLst>
          </p:cNvPr>
          <p:cNvSpPr txBox="1"/>
          <p:nvPr/>
        </p:nvSpPr>
        <p:spPr>
          <a:xfrm>
            <a:off x="91551" y="846542"/>
            <a:ext cx="9047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Interacción con Instagram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Interacción con Twitter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Reto de la eficiencia : Mayor </a:t>
            </a:r>
            <a:r>
              <a:rPr lang="es-ES" sz="3200" dirty="0" err="1">
                <a:solidFill>
                  <a:schemeClr val="bg1"/>
                </a:solidFill>
              </a:rPr>
              <a:t>nº</a:t>
            </a:r>
            <a:r>
              <a:rPr lang="es-ES" sz="3200" dirty="0">
                <a:solidFill>
                  <a:schemeClr val="bg1"/>
                </a:solidFill>
              </a:rPr>
              <a:t> de operaciones en el marco de ejecución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Reto </a:t>
            </a:r>
            <a:r>
              <a:rPr lang="es-ES" sz="3200" dirty="0" err="1">
                <a:solidFill>
                  <a:schemeClr val="bg1"/>
                </a:solidFill>
              </a:rPr>
              <a:t>Insights</a:t>
            </a:r>
            <a:r>
              <a:rPr lang="es-ES" sz="3200" dirty="0">
                <a:solidFill>
                  <a:schemeClr val="bg1"/>
                </a:solidFill>
              </a:rPr>
              <a:t> : Crear un panel de control para usar y monitorizar la herramienta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Reto UX/UI : Premio al diseño y la usabilidad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9404B0-60DA-4943-AED7-30E7C8C565F2}"/>
              </a:ext>
            </a:extLst>
          </p:cNvPr>
          <p:cNvSpPr txBox="1"/>
          <p:nvPr/>
        </p:nvSpPr>
        <p:spPr>
          <a:xfrm>
            <a:off x="2555096" y="4928930"/>
            <a:ext cx="6831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Reto Porsche: Identificar Coches de Porsche en fotografías extraídas de Instagram</a:t>
            </a:r>
          </a:p>
        </p:txBody>
      </p:sp>
      <p:pic>
        <p:nvPicPr>
          <p:cNvPr id="1026" name="Picture 2" descr="Resultado de imagen de porsche logo png">
            <a:extLst>
              <a:ext uri="{FF2B5EF4-FFF2-40B4-BE49-F238E27FC236}">
                <a16:creationId xmlns:a16="http://schemas.microsoft.com/office/drawing/2014/main" id="{9F904CB0-6581-4056-BEB8-31DC8AC2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9" y="4528292"/>
            <a:ext cx="2370937" cy="237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70930A-AF28-495F-B6F0-E7D66891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858" y="1168470"/>
            <a:ext cx="2677902" cy="54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38607" y="74278"/>
            <a:ext cx="2961842" cy="615152"/>
          </a:xfrm>
          <a:prstGeom prst="rect">
            <a:avLst/>
          </a:prstGeom>
        </p:spPr>
      </p:pic>
      <p:sp>
        <p:nvSpPr>
          <p:cNvPr id="25" name="Lorem ipsum dolor sit amet, consectetur."/>
          <p:cNvSpPr txBox="1"/>
          <p:nvPr/>
        </p:nvSpPr>
        <p:spPr>
          <a:xfrm>
            <a:off x="1300058" y="2163017"/>
            <a:ext cx="96898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514EDB-3954-4B96-9C4A-C3E3DBD28DAE}"/>
              </a:ext>
            </a:extLst>
          </p:cNvPr>
          <p:cNvSpPr txBox="1"/>
          <p:nvPr/>
        </p:nvSpPr>
        <p:spPr>
          <a:xfrm>
            <a:off x="91551" y="41229"/>
            <a:ext cx="829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La API: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97FADE-7B3C-4E5D-A74E-5A6259EF35AF}"/>
              </a:ext>
            </a:extLst>
          </p:cNvPr>
          <p:cNvSpPr txBox="1"/>
          <p:nvPr/>
        </p:nvSpPr>
        <p:spPr>
          <a:xfrm>
            <a:off x="410720" y="2397948"/>
            <a:ext cx="11468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Replica parcial de Instagram y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Accesible desde hackathon.ocupa2.com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Documentación disponible en github.com/ocupa2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1"/>
                </a:solidFill>
              </a:rPr>
              <a:t>Sin paginación de datos ni límite de operaciones/hora</a:t>
            </a:r>
          </a:p>
        </p:txBody>
      </p:sp>
    </p:spTree>
    <p:extLst>
      <p:ext uri="{BB962C8B-B14F-4D97-AF65-F5344CB8AC3E}">
        <p14:creationId xmlns:p14="http://schemas.microsoft.com/office/powerpoint/2010/main" val="353451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61985" y="74279"/>
            <a:ext cx="2961842" cy="6151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1CECEC-F474-42B9-8571-4697974FFEB4}"/>
              </a:ext>
            </a:extLst>
          </p:cNvPr>
          <p:cNvSpPr txBox="1"/>
          <p:nvPr/>
        </p:nvSpPr>
        <p:spPr>
          <a:xfrm>
            <a:off x="203847" y="74279"/>
            <a:ext cx="817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Montserrat Medium" panose="00000600000000000000"/>
              </a:rPr>
              <a:t>Valoración: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6834DA-861C-4A2B-A9D1-29852CA22E07}"/>
              </a:ext>
            </a:extLst>
          </p:cNvPr>
          <p:cNvSpPr txBox="1"/>
          <p:nvPr/>
        </p:nvSpPr>
        <p:spPr>
          <a:xfrm>
            <a:off x="284228" y="894676"/>
            <a:ext cx="116235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</a:rPr>
              <a:t>La valoración de los proyectos se realizará en base a los siguientes criterios: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</a:rPr>
              <a:t>Nº de retos completados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bg1"/>
                </a:solidFill>
              </a:rPr>
              <a:t>Diseño y usabilidad de la aplicación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bg1"/>
                </a:solidFill>
              </a:rPr>
              <a:t>Eficiencia de la herramienta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bg1"/>
                </a:solidFill>
              </a:rPr>
              <a:t>Calidad de la documentación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bg1"/>
                </a:solidFill>
              </a:rPr>
              <a:t>Creatividad aplicada al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000" dirty="0">
                <a:solidFill>
                  <a:schemeClr val="bg1"/>
                </a:solidFill>
              </a:rPr>
              <a:t>Planificación del proyecto a futuro</a:t>
            </a:r>
          </a:p>
        </p:txBody>
      </p:sp>
    </p:spTree>
    <p:extLst>
      <p:ext uri="{BB962C8B-B14F-4D97-AF65-F5344CB8AC3E}">
        <p14:creationId xmlns:p14="http://schemas.microsoft.com/office/powerpoint/2010/main" val="277383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BB33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t="27849" r="8633" b="29176"/>
          <a:stretch/>
        </p:blipFill>
        <p:spPr>
          <a:xfrm>
            <a:off x="9161985" y="74279"/>
            <a:ext cx="2961842" cy="6151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1CECEC-F474-42B9-8571-4697974FFEB4}"/>
              </a:ext>
            </a:extLst>
          </p:cNvPr>
          <p:cNvSpPr txBox="1"/>
          <p:nvPr/>
        </p:nvSpPr>
        <p:spPr>
          <a:xfrm>
            <a:off x="203847" y="74279"/>
            <a:ext cx="817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Montserrat Medium" panose="00000600000000000000"/>
              </a:rPr>
              <a:t>Entregables: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6834DA-861C-4A2B-A9D1-29852CA22E07}"/>
              </a:ext>
            </a:extLst>
          </p:cNvPr>
          <p:cNvSpPr txBox="1"/>
          <p:nvPr/>
        </p:nvSpPr>
        <p:spPr>
          <a:xfrm>
            <a:off x="2438400" y="689431"/>
            <a:ext cx="731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Como resultado de la Hackathon, se generarán los siguientes entregables: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Código </a:t>
            </a:r>
            <a:r>
              <a:rPr lang="pt-BR" sz="2800" dirty="0" err="1">
                <a:solidFill>
                  <a:schemeClr val="bg1"/>
                </a:solidFill>
              </a:rPr>
              <a:t>fuente</a:t>
            </a:r>
            <a:r>
              <a:rPr lang="pt-BR" sz="2800" dirty="0">
                <a:solidFill>
                  <a:schemeClr val="bg1"/>
                </a:solidFill>
              </a:rPr>
              <a:t> de </a:t>
            </a:r>
            <a:r>
              <a:rPr lang="pt-BR" sz="2800" dirty="0" err="1">
                <a:solidFill>
                  <a:schemeClr val="bg1"/>
                </a:solidFill>
              </a:rPr>
              <a:t>la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herramienta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Documento de desarrollo y gestión del proyecto: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Tecnologías utilizadas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Descripción general del modelo generado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Descripción técnica del funcionamiento del modelo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Detalles de implementación (si los hubiera)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Planificación a futuro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13983B-B551-4FC6-AE88-CF013D8278C0}"/>
              </a:ext>
            </a:extLst>
          </p:cNvPr>
          <p:cNvSpPr txBox="1"/>
          <p:nvPr/>
        </p:nvSpPr>
        <p:spPr>
          <a:xfrm>
            <a:off x="189286" y="5584490"/>
            <a:ext cx="11811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Montserrat Medium" panose="00000600000000000000"/>
              </a:rPr>
              <a:t>El resultado deberá ser entregado utilizando el formulario disponible en: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ED604F-DF28-429D-8D28-FB88309061D2}"/>
              </a:ext>
            </a:extLst>
          </p:cNvPr>
          <p:cNvSpPr txBox="1"/>
          <p:nvPr/>
        </p:nvSpPr>
        <p:spPr>
          <a:xfrm>
            <a:off x="110659" y="5845700"/>
            <a:ext cx="11968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1"/>
                </a:solidFill>
                <a:latin typeface="Montserrat Medium" panose="00000600000000000000"/>
              </a:rPr>
              <a:t>www.ocupa2.com/eventos</a:t>
            </a:r>
          </a:p>
        </p:txBody>
      </p:sp>
      <p:pic>
        <p:nvPicPr>
          <p:cNvPr id="2050" name="Picture 2" descr="Resultado de imagen de google drive logo">
            <a:extLst>
              <a:ext uri="{FF2B5EF4-FFF2-40B4-BE49-F238E27FC236}">
                <a16:creationId xmlns:a16="http://schemas.microsoft.com/office/drawing/2014/main" id="{8FD39D05-5C85-4BC4-BA70-1B176EF7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2" y="954026"/>
            <a:ext cx="1083301" cy="10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github logo png">
            <a:extLst>
              <a:ext uri="{FF2B5EF4-FFF2-40B4-BE49-F238E27FC236}">
                <a16:creationId xmlns:a16="http://schemas.microsoft.com/office/drawing/2014/main" id="{D869A8AA-109F-4940-A94D-BD98AB4A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48" y="2641047"/>
            <a:ext cx="1241795" cy="12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onedrive logo png">
            <a:extLst>
              <a:ext uri="{FF2B5EF4-FFF2-40B4-BE49-F238E27FC236}">
                <a16:creationId xmlns:a16="http://schemas.microsoft.com/office/drawing/2014/main" id="{21C56257-8FE6-4AFB-B17C-5C91ECF0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372" y="940922"/>
            <a:ext cx="1492960" cy="110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bitbucket logo png">
            <a:extLst>
              <a:ext uri="{FF2B5EF4-FFF2-40B4-BE49-F238E27FC236}">
                <a16:creationId xmlns:a16="http://schemas.microsoft.com/office/drawing/2014/main" id="{0B804371-93A6-44FE-BD68-3A06654C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2" y="2080844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52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366</Words>
  <Application>Microsoft Office PowerPoint</Application>
  <PresentationFormat>Panorámica</PresentationFormat>
  <Paragraphs>58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Montserrat Bold</vt:lpstr>
      <vt:lpstr>Montserrat Medium</vt:lpstr>
      <vt:lpstr>Montserrat Regular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Ocupa2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imprescindibles para gestionar o trabajar en una startup</dc:title>
  <dc:creator>Alejandro Hiniesta</dc:creator>
  <cp:lastModifiedBy>nacho chicharro</cp:lastModifiedBy>
  <cp:revision>57</cp:revision>
  <dcterms:created xsi:type="dcterms:W3CDTF">2018-11-12T10:43:17Z</dcterms:created>
  <dcterms:modified xsi:type="dcterms:W3CDTF">2019-03-29T23:46:28Z</dcterms:modified>
</cp:coreProperties>
</file>